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09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5A4459B8-B93B-4F8F-8BA8-20E2AD58B35F}" type="datetimeFigureOut">
              <a:rPr kumimoji="1" lang="ja-JP" altLang="en-US" smtClean="0"/>
              <a:t>2015/3/3</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3025985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5A4459B8-B93B-4F8F-8BA8-20E2AD58B35F}" type="datetimeFigureOut">
              <a:rPr kumimoji="1" lang="ja-JP" altLang="en-US" smtClean="0"/>
              <a:t>2015/3/3</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628139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5A4459B8-B93B-4F8F-8BA8-20E2AD58B35F}" type="datetimeFigureOut">
              <a:rPr kumimoji="1" lang="ja-JP" altLang="en-US" smtClean="0"/>
              <a:t>2015/3/3</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2594828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5A4459B8-B93B-4F8F-8BA8-20E2AD58B35F}" type="datetimeFigureOut">
              <a:rPr kumimoji="1" lang="ja-JP" altLang="en-US" smtClean="0"/>
              <a:t>2015/3/3</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3005350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5A4459B8-B93B-4F8F-8BA8-20E2AD58B35F}" type="datetimeFigureOut">
              <a:rPr kumimoji="1" lang="ja-JP" altLang="en-US" smtClean="0"/>
              <a:t>2015/3/3</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3360388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5A4459B8-B93B-4F8F-8BA8-20E2AD58B35F}" type="datetimeFigureOut">
              <a:rPr kumimoji="1" lang="ja-JP" altLang="en-US" smtClean="0"/>
              <a:t>2015/3/3</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3002690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5A4459B8-B93B-4F8F-8BA8-20E2AD58B35F}" type="datetimeFigureOut">
              <a:rPr kumimoji="1" lang="ja-JP" altLang="en-US" smtClean="0"/>
              <a:t>2015/3/3</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1638684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5A4459B8-B93B-4F8F-8BA8-20E2AD58B35F}" type="datetimeFigureOut">
              <a:rPr kumimoji="1" lang="ja-JP" altLang="en-US" smtClean="0"/>
              <a:t>2015/3/3</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2429062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5A4459B8-B93B-4F8F-8BA8-20E2AD58B35F}" type="datetimeFigureOut">
              <a:rPr kumimoji="1" lang="ja-JP" altLang="en-US" smtClean="0"/>
              <a:t>2015/3/3</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3779521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5A4459B8-B93B-4F8F-8BA8-20E2AD58B35F}" type="datetimeFigureOut">
              <a:rPr kumimoji="1" lang="ja-JP" altLang="en-US" smtClean="0"/>
              <a:t>2015/3/3</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1969770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5A4459B8-B93B-4F8F-8BA8-20E2AD58B35F}" type="datetimeFigureOut">
              <a:rPr kumimoji="1" lang="ja-JP" altLang="en-US" smtClean="0"/>
              <a:t>2015/3/3</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1159772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4459B8-B93B-4F8F-8BA8-20E2AD58B35F}" type="datetimeFigureOut">
              <a:rPr kumimoji="1" lang="ja-JP" altLang="en-US" smtClean="0"/>
              <a:t>2015/3/3</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FB436F-332F-43C4-902E-FF1D32176383}" type="slidenum">
              <a:rPr kumimoji="1" lang="ja-JP" altLang="en-US" smtClean="0"/>
              <a:t>‹#›</a:t>
            </a:fld>
            <a:endParaRPr kumimoji="1" lang="ja-JP" altLang="en-US"/>
          </a:p>
        </p:txBody>
      </p:sp>
    </p:spTree>
    <p:extLst>
      <p:ext uri="{BB962C8B-B14F-4D97-AF65-F5344CB8AC3E}">
        <p14:creationId xmlns:p14="http://schemas.microsoft.com/office/powerpoint/2010/main" val="3142676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acifichem 20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83591"/>
            <a:ext cx="1638300" cy="1371601"/>
          </a:xfrm>
          <a:prstGeom prst="rect">
            <a:avLst/>
          </a:prstGeom>
          <a:noFill/>
          <a:extLst>
            <a:ext uri="{909E8E84-426E-40DD-AFC4-6F175D3DCCD1}">
              <a14:hiddenFill xmlns:a14="http://schemas.microsoft.com/office/drawing/2010/main">
                <a:solidFill>
                  <a:srgbClr val="FFFFFF"/>
                </a:solidFill>
              </a14:hiddenFill>
            </a:ext>
          </a:extLst>
        </p:spPr>
      </p:pic>
      <p:sp>
        <p:nvSpPr>
          <p:cNvPr id="5" name="正方形/長方形 4"/>
          <p:cNvSpPr/>
          <p:nvPr/>
        </p:nvSpPr>
        <p:spPr>
          <a:xfrm>
            <a:off x="611560" y="2090157"/>
            <a:ext cx="8208912" cy="3170099"/>
          </a:xfrm>
          <a:prstGeom prst="rect">
            <a:avLst/>
          </a:prstGeom>
        </p:spPr>
        <p:txBody>
          <a:bodyPr wrap="square">
            <a:spAutoFit/>
          </a:bodyPr>
          <a:lstStyle/>
          <a:p>
            <a:r>
              <a:rPr lang="en-US" altLang="ja-JP" dirty="0">
                <a:solidFill>
                  <a:prstClr val="black"/>
                </a:solidFill>
              </a:rPr>
              <a:t>Materials &amp; Nanoscience</a:t>
            </a:r>
          </a:p>
          <a:p>
            <a:endParaRPr lang="en-US" altLang="ja-JP" dirty="0">
              <a:solidFill>
                <a:prstClr val="black"/>
              </a:solidFill>
            </a:endParaRPr>
          </a:p>
          <a:p>
            <a:r>
              <a:rPr lang="en-US" altLang="ja-JP" sz="4000" b="1" dirty="0">
                <a:solidFill>
                  <a:prstClr val="black"/>
                </a:solidFill>
              </a:rPr>
              <a:t>Challenge for Rare Element-free Functional Materials (#291)</a:t>
            </a:r>
          </a:p>
          <a:p>
            <a:endParaRPr lang="en-US" altLang="ja-JP" dirty="0">
              <a:solidFill>
                <a:prstClr val="black"/>
              </a:solidFill>
            </a:endParaRPr>
          </a:p>
          <a:p>
            <a:endParaRPr lang="en-US" altLang="ja-JP" dirty="0">
              <a:solidFill>
                <a:prstClr val="black"/>
              </a:solidFill>
            </a:endParaRPr>
          </a:p>
          <a:p>
            <a:r>
              <a:rPr lang="en-US" altLang="ja-JP" sz="2400" dirty="0">
                <a:solidFill>
                  <a:prstClr val="black"/>
                </a:solidFill>
              </a:rPr>
              <a:t>Hideo </a:t>
            </a:r>
            <a:r>
              <a:rPr lang="en-US" altLang="ja-JP" sz="2400" dirty="0" err="1">
                <a:solidFill>
                  <a:prstClr val="black"/>
                </a:solidFill>
              </a:rPr>
              <a:t>Hosono</a:t>
            </a:r>
            <a:r>
              <a:rPr lang="en-US" altLang="ja-JP" sz="2400" dirty="0">
                <a:solidFill>
                  <a:prstClr val="black"/>
                </a:solidFill>
              </a:rPr>
              <a:t> </a:t>
            </a:r>
            <a:r>
              <a:rPr lang="en-US" altLang="ja-JP" sz="2400" dirty="0" smtClean="0">
                <a:solidFill>
                  <a:prstClr val="black"/>
                </a:solidFill>
              </a:rPr>
              <a:t>( Tokyo </a:t>
            </a:r>
            <a:r>
              <a:rPr lang="en-US" altLang="ja-JP" sz="2400" dirty="0" err="1" smtClean="0">
                <a:solidFill>
                  <a:prstClr val="black"/>
                </a:solidFill>
              </a:rPr>
              <a:t>Inst.Tech</a:t>
            </a:r>
            <a:r>
              <a:rPr lang="en-US" altLang="ja-JP" sz="2400" dirty="0" smtClean="0">
                <a:solidFill>
                  <a:prstClr val="black"/>
                </a:solidFill>
              </a:rPr>
              <a:t>, Japan)| </a:t>
            </a:r>
            <a:r>
              <a:rPr lang="en-US" altLang="ja-JP" sz="2400" dirty="0">
                <a:solidFill>
                  <a:prstClr val="black"/>
                </a:solidFill>
              </a:rPr>
              <a:t>David </a:t>
            </a:r>
            <a:r>
              <a:rPr lang="en-US" altLang="ja-JP" sz="2400" dirty="0" err="1" smtClean="0">
                <a:solidFill>
                  <a:prstClr val="black"/>
                </a:solidFill>
              </a:rPr>
              <a:t>Ginley</a:t>
            </a:r>
            <a:r>
              <a:rPr lang="en-US" altLang="ja-JP" sz="2400" dirty="0" smtClean="0">
                <a:solidFill>
                  <a:prstClr val="black"/>
                </a:solidFill>
              </a:rPr>
              <a:t> (NREL,US) </a:t>
            </a:r>
            <a:r>
              <a:rPr lang="en-US" altLang="ja-JP" sz="2400" dirty="0">
                <a:solidFill>
                  <a:prstClr val="black"/>
                </a:solidFill>
              </a:rPr>
              <a:t>| </a:t>
            </a:r>
            <a:r>
              <a:rPr lang="en-US" altLang="ja-JP" sz="2400" dirty="0" smtClean="0">
                <a:solidFill>
                  <a:prstClr val="black"/>
                </a:solidFill>
              </a:rPr>
              <a:t>Young </a:t>
            </a:r>
            <a:r>
              <a:rPr lang="en-US" altLang="ja-JP" sz="2400" dirty="0" err="1" smtClean="0">
                <a:solidFill>
                  <a:prstClr val="black"/>
                </a:solidFill>
              </a:rPr>
              <a:t>Hee</a:t>
            </a:r>
            <a:r>
              <a:rPr lang="en-US" altLang="ja-JP" sz="2400" dirty="0" smtClean="0">
                <a:solidFill>
                  <a:prstClr val="black"/>
                </a:solidFill>
              </a:rPr>
              <a:t> </a:t>
            </a:r>
            <a:r>
              <a:rPr lang="en-US" altLang="ja-JP" sz="2400" dirty="0">
                <a:solidFill>
                  <a:prstClr val="black"/>
                </a:solidFill>
              </a:rPr>
              <a:t>Lee </a:t>
            </a:r>
            <a:r>
              <a:rPr lang="en-US" altLang="ja-JP" sz="2400" dirty="0" smtClean="0">
                <a:solidFill>
                  <a:prstClr val="black"/>
                </a:solidFill>
              </a:rPr>
              <a:t>(</a:t>
            </a:r>
            <a:r>
              <a:rPr lang="en-US" altLang="ja-JP" sz="2400" dirty="0" err="1" smtClean="0">
                <a:solidFill>
                  <a:prstClr val="black"/>
                </a:solidFill>
              </a:rPr>
              <a:t>SKKU,Korea</a:t>
            </a:r>
            <a:r>
              <a:rPr lang="en-US" altLang="ja-JP" sz="2400" dirty="0" smtClean="0">
                <a:solidFill>
                  <a:prstClr val="black"/>
                </a:solidFill>
              </a:rPr>
              <a:t>)</a:t>
            </a:r>
            <a:endParaRPr lang="ja-JP" altLang="en-US" sz="2400" dirty="0">
              <a:solidFill>
                <a:prstClr val="black"/>
              </a:solidFill>
            </a:endParaRPr>
          </a:p>
        </p:txBody>
      </p:sp>
      <p:sp>
        <p:nvSpPr>
          <p:cNvPr id="7" name="正方形/長方形 6"/>
          <p:cNvSpPr/>
          <p:nvPr/>
        </p:nvSpPr>
        <p:spPr>
          <a:xfrm>
            <a:off x="1976636" y="270197"/>
            <a:ext cx="7231008" cy="1384995"/>
          </a:xfrm>
          <a:prstGeom prst="rect">
            <a:avLst/>
          </a:prstGeom>
        </p:spPr>
        <p:txBody>
          <a:bodyPr wrap="square">
            <a:spAutoFit/>
          </a:bodyPr>
          <a:lstStyle/>
          <a:p>
            <a:r>
              <a:rPr lang="en-US" altLang="ja-JP" sz="2800" dirty="0">
                <a:solidFill>
                  <a:prstClr val="black"/>
                </a:solidFill>
              </a:rPr>
              <a:t>The International Chemical Congress of </a:t>
            </a:r>
          </a:p>
          <a:p>
            <a:r>
              <a:rPr lang="en-US" altLang="ja-JP" sz="2800" dirty="0">
                <a:solidFill>
                  <a:prstClr val="black"/>
                </a:solidFill>
              </a:rPr>
              <a:t>Pacific Basin Societies</a:t>
            </a:r>
          </a:p>
          <a:p>
            <a:r>
              <a:rPr lang="en-US" altLang="ja-JP" sz="2800" dirty="0">
                <a:solidFill>
                  <a:prstClr val="black"/>
                </a:solidFill>
              </a:rPr>
              <a:t>Honolulu, Hawaii, USA December 15 - 20, 2015</a:t>
            </a:r>
            <a:endParaRPr lang="ja-JP" altLang="en-US" sz="2800" dirty="0">
              <a:solidFill>
                <a:prstClr val="black"/>
              </a:solidFill>
            </a:endParaRPr>
          </a:p>
        </p:txBody>
      </p:sp>
      <p:sp>
        <p:nvSpPr>
          <p:cNvPr id="2" name="正方形/長方形 1"/>
          <p:cNvSpPr/>
          <p:nvPr/>
        </p:nvSpPr>
        <p:spPr>
          <a:xfrm>
            <a:off x="4496660" y="1655192"/>
            <a:ext cx="4323812" cy="523220"/>
          </a:xfrm>
          <a:prstGeom prst="rect">
            <a:avLst/>
          </a:prstGeom>
        </p:spPr>
        <p:txBody>
          <a:bodyPr wrap="none">
            <a:spAutoFit/>
          </a:bodyPr>
          <a:lstStyle/>
          <a:p>
            <a:r>
              <a:rPr lang="en-US" altLang="ja-JP" sz="2800" dirty="0">
                <a:solidFill>
                  <a:prstClr val="black"/>
                </a:solidFill>
              </a:rPr>
              <a:t>http://www.pacifichem.org/</a:t>
            </a:r>
            <a:endParaRPr lang="ja-JP" altLang="en-US" sz="2800" dirty="0">
              <a:solidFill>
                <a:prstClr val="black"/>
              </a:solidFill>
            </a:endParaRPr>
          </a:p>
        </p:txBody>
      </p:sp>
      <p:sp>
        <p:nvSpPr>
          <p:cNvPr id="3" name="テキスト ボックス 2"/>
          <p:cNvSpPr txBox="1"/>
          <p:nvPr/>
        </p:nvSpPr>
        <p:spPr>
          <a:xfrm>
            <a:off x="157523" y="5780509"/>
            <a:ext cx="8678273" cy="523220"/>
          </a:xfrm>
          <a:prstGeom prst="rect">
            <a:avLst/>
          </a:prstGeom>
          <a:noFill/>
        </p:spPr>
        <p:txBody>
          <a:bodyPr wrap="none" rtlCol="0">
            <a:spAutoFit/>
          </a:bodyPr>
          <a:lstStyle/>
          <a:p>
            <a:r>
              <a:rPr kumimoji="1" lang="en-US" altLang="ja-JP" sz="2800" dirty="0" smtClean="0"/>
              <a:t>Symposium date:   Dec. 19 (Sat) all day +  Dec.20 (Sun) AM</a:t>
            </a:r>
            <a:endParaRPr kumimoji="1" lang="ja-JP" altLang="en-US" sz="2800" dirty="0"/>
          </a:p>
        </p:txBody>
      </p:sp>
      <p:sp>
        <p:nvSpPr>
          <p:cNvPr id="4" name="テキスト ボックス 3"/>
          <p:cNvSpPr txBox="1"/>
          <p:nvPr/>
        </p:nvSpPr>
        <p:spPr>
          <a:xfrm>
            <a:off x="576428" y="6273225"/>
            <a:ext cx="7893315" cy="584775"/>
          </a:xfrm>
          <a:prstGeom prst="rect">
            <a:avLst/>
          </a:prstGeom>
          <a:noFill/>
        </p:spPr>
        <p:txBody>
          <a:bodyPr wrap="none" rtlCol="0">
            <a:spAutoFit/>
          </a:bodyPr>
          <a:lstStyle/>
          <a:p>
            <a:r>
              <a:rPr lang="en-US" altLang="ja-JP" sz="3200" i="1" dirty="0" smtClean="0">
                <a:solidFill>
                  <a:srgbClr val="FF0000"/>
                </a:solidFill>
              </a:rPr>
              <a:t>Abstract submission deadline       April  3, 2015</a:t>
            </a:r>
            <a:endParaRPr kumimoji="1" lang="ja-JP" altLang="en-US" sz="3200" i="1" dirty="0">
              <a:solidFill>
                <a:srgbClr val="FF0000"/>
              </a:solidFill>
            </a:endParaRPr>
          </a:p>
        </p:txBody>
      </p:sp>
    </p:spTree>
    <p:extLst>
      <p:ext uri="{BB962C8B-B14F-4D97-AF65-F5344CB8AC3E}">
        <p14:creationId xmlns:p14="http://schemas.microsoft.com/office/powerpoint/2010/main" val="1899362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Tentative list of Invited speaker</a:t>
            </a:r>
            <a:endParaRPr kumimoji="1" lang="ja-JP" altLang="en-US" dirty="0"/>
          </a:p>
        </p:txBody>
      </p:sp>
      <p:sp>
        <p:nvSpPr>
          <p:cNvPr id="4" name="正方形/長方形 3"/>
          <p:cNvSpPr/>
          <p:nvPr/>
        </p:nvSpPr>
        <p:spPr>
          <a:xfrm>
            <a:off x="323528" y="1556792"/>
            <a:ext cx="8280920" cy="4524315"/>
          </a:xfrm>
          <a:prstGeom prst="rect">
            <a:avLst/>
          </a:prstGeom>
        </p:spPr>
        <p:txBody>
          <a:bodyPr wrap="square">
            <a:spAutoFit/>
          </a:bodyPr>
          <a:lstStyle/>
          <a:p>
            <a:r>
              <a:rPr lang="en-US" altLang="ja-JP" sz="3200" dirty="0" err="1" smtClean="0"/>
              <a:t>S.Murai</a:t>
            </a:r>
            <a:r>
              <a:rPr lang="en-US" altLang="ja-JP" sz="3200" dirty="0"/>
              <a:t> </a:t>
            </a:r>
            <a:r>
              <a:rPr lang="en-US" altLang="ja-JP" sz="3200" dirty="0" smtClean="0"/>
              <a:t>( Founder of Element Strategy Initiative,</a:t>
            </a:r>
          </a:p>
          <a:p>
            <a:r>
              <a:rPr lang="en-US" altLang="ja-JP" sz="3200" dirty="0" smtClean="0"/>
              <a:t>Former The President of CSJ),</a:t>
            </a:r>
            <a:r>
              <a:rPr lang="en-US" altLang="ja-JP" sz="3200" dirty="0" err="1" smtClean="0"/>
              <a:t>M.Sagawa</a:t>
            </a:r>
            <a:r>
              <a:rPr lang="en-US" altLang="ja-JP" sz="3200" dirty="0" smtClean="0"/>
              <a:t>(Inventor </a:t>
            </a:r>
            <a:r>
              <a:rPr lang="en-US" altLang="ja-JP" sz="3200" dirty="0"/>
              <a:t>of </a:t>
            </a:r>
            <a:r>
              <a:rPr lang="en-US" altLang="ja-JP" sz="3200" dirty="0" err="1"/>
              <a:t>Nd</a:t>
            </a:r>
            <a:r>
              <a:rPr lang="en-US" altLang="ja-JP" sz="3200" dirty="0"/>
              <a:t>-Fe-B magnet),  </a:t>
            </a:r>
            <a:r>
              <a:rPr lang="en-US" altLang="ja-JP" sz="3200" dirty="0" err="1" smtClean="0"/>
              <a:t>K.Hono</a:t>
            </a:r>
            <a:r>
              <a:rPr lang="en-US" altLang="ja-JP" sz="3200" dirty="0" smtClean="0"/>
              <a:t>( Export of strong magnet, NIMS),   </a:t>
            </a:r>
            <a:r>
              <a:rPr lang="en-US" altLang="ja-JP" sz="3200" dirty="0" err="1"/>
              <a:t>D.Cahen</a:t>
            </a:r>
            <a:r>
              <a:rPr lang="en-US" altLang="ja-JP" sz="3200" dirty="0"/>
              <a:t>( </a:t>
            </a:r>
            <a:r>
              <a:rPr lang="en-US" altLang="ja-JP" sz="3200" dirty="0" smtClean="0"/>
              <a:t>Abundant element solar cell, </a:t>
            </a:r>
            <a:r>
              <a:rPr lang="en-US" altLang="ja-JP" sz="3200" dirty="0" err="1" smtClean="0"/>
              <a:t>Wissman</a:t>
            </a:r>
            <a:r>
              <a:rPr lang="en-US" altLang="ja-JP" sz="3200" dirty="0" smtClean="0"/>
              <a:t> lab),</a:t>
            </a:r>
            <a:r>
              <a:rPr lang="en-US" altLang="ja-JP" sz="3200" dirty="0" err="1" smtClean="0"/>
              <a:t>G.Cedar</a:t>
            </a:r>
            <a:r>
              <a:rPr lang="en-US" altLang="ja-JP" sz="3200" dirty="0" smtClean="0"/>
              <a:t> (Leader of MGI, MIT</a:t>
            </a:r>
            <a:r>
              <a:rPr lang="en-US" altLang="ja-JP" sz="3200" dirty="0"/>
              <a:t>), </a:t>
            </a:r>
            <a:r>
              <a:rPr lang="en-US" altLang="ja-JP" sz="3200" dirty="0" err="1"/>
              <a:t>A.King</a:t>
            </a:r>
            <a:r>
              <a:rPr lang="en-US" altLang="ja-JP" sz="3200" dirty="0"/>
              <a:t> (critical materials hub </a:t>
            </a:r>
            <a:r>
              <a:rPr lang="en-US" altLang="ja-JP" sz="3200" dirty="0" smtClean="0"/>
              <a:t>director, </a:t>
            </a:r>
            <a:r>
              <a:rPr lang="en-US" altLang="ja-JP" sz="3200" dirty="0" err="1" smtClean="0"/>
              <a:t>Aremes</a:t>
            </a:r>
            <a:r>
              <a:rPr lang="en-US" altLang="ja-JP" sz="3200" dirty="0" smtClean="0"/>
              <a:t> Lab</a:t>
            </a:r>
            <a:r>
              <a:rPr lang="en-US" altLang="ja-JP" sz="3200" dirty="0"/>
              <a:t>), </a:t>
            </a:r>
            <a:r>
              <a:rPr lang="en-US" altLang="ja-JP" sz="3200" dirty="0" err="1"/>
              <a:t>Gogotsi</a:t>
            </a:r>
            <a:r>
              <a:rPr lang="en-US" altLang="ja-JP" sz="3200" dirty="0"/>
              <a:t> </a:t>
            </a:r>
            <a:r>
              <a:rPr lang="en-US" altLang="ja-JP" sz="3200" dirty="0" smtClean="0"/>
              <a:t>(Inventor </a:t>
            </a:r>
            <a:r>
              <a:rPr lang="en-US" altLang="ja-JP" sz="3200" dirty="0" err="1" smtClean="0"/>
              <a:t>ofMAX</a:t>
            </a:r>
            <a:r>
              <a:rPr lang="en-US" altLang="ja-JP" sz="3200" dirty="0" smtClean="0"/>
              <a:t> phase</a:t>
            </a:r>
            <a:r>
              <a:rPr lang="en-US" altLang="ja-JP" sz="3200" dirty="0"/>
              <a:t>, </a:t>
            </a:r>
            <a:r>
              <a:rPr lang="en-US" altLang="ja-JP" sz="3200" dirty="0" smtClean="0"/>
              <a:t>Drexel), Nam </a:t>
            </a:r>
            <a:r>
              <a:rPr lang="en-US" altLang="ja-JP" sz="3200" dirty="0" err="1"/>
              <a:t>Gyu</a:t>
            </a:r>
            <a:r>
              <a:rPr lang="en-US" altLang="ja-JP" sz="3200" dirty="0"/>
              <a:t> Park( Pioneer of Perovskite solar </a:t>
            </a:r>
            <a:r>
              <a:rPr lang="en-US" altLang="ja-JP" sz="3200" dirty="0" smtClean="0"/>
              <a:t>cell, SKKU),</a:t>
            </a:r>
            <a:endParaRPr lang="ja-JP" altLang="en-US" sz="3200" dirty="0"/>
          </a:p>
        </p:txBody>
      </p:sp>
    </p:spTree>
    <p:extLst>
      <p:ext uri="{BB962C8B-B14F-4D97-AF65-F5344CB8AC3E}">
        <p14:creationId xmlns:p14="http://schemas.microsoft.com/office/powerpoint/2010/main" val="77643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Symposium Content</a:t>
            </a:r>
            <a:endParaRPr kumimoji="1" lang="ja-JP" altLang="en-US" dirty="0"/>
          </a:p>
        </p:txBody>
      </p:sp>
      <p:sp>
        <p:nvSpPr>
          <p:cNvPr id="4" name="正方形/長方形 3"/>
          <p:cNvSpPr/>
          <p:nvPr/>
        </p:nvSpPr>
        <p:spPr>
          <a:xfrm>
            <a:off x="443173" y="1412776"/>
            <a:ext cx="8496944" cy="5078313"/>
          </a:xfrm>
          <a:prstGeom prst="rect">
            <a:avLst/>
          </a:prstGeom>
        </p:spPr>
        <p:txBody>
          <a:bodyPr wrap="square">
            <a:spAutoFit/>
          </a:bodyPr>
          <a:lstStyle/>
          <a:p>
            <a:r>
              <a:rPr lang="en-US" altLang="ja-JP" dirty="0"/>
              <a:t>The number of elements in the periodic table is more than 100 but for practical application is restricted to 60~80. Modern society strongly depends on high performance materials based on the less common or toxic elements such as dysprosium for strong magnets in motors, indium for transparent electrodes in flat panel displays, cadmium for solar cells and lead for ferroelectrics</a:t>
            </a:r>
            <a:r>
              <a:rPr lang="en-US" altLang="ja-JP" dirty="0">
                <a:solidFill>
                  <a:srgbClr val="0070C0"/>
                </a:solidFill>
              </a:rPr>
              <a:t>. Realization of the important materials function without using rare/toxic elements is a grand challenge for chemistry. Innovative chemical approaches and collaborative work with solid state physicists beyond traditional discipline are highly demanding. </a:t>
            </a:r>
            <a:r>
              <a:rPr lang="en-US" altLang="ja-JP" dirty="0"/>
              <a:t>The last two decades have witnessed concentrated research on nanoscience and nanotechnology with the expectation that a new frontier for rare-element substitutes would open. The full utilization of their unique electronic structures arising from their novel molecular arrangements, nanostructure, and surface/interface is expected to be a key enabler for this new technology. This symposium will present the current status and challenges for rare element-free electronic materials including: </a:t>
            </a:r>
            <a:r>
              <a:rPr lang="en-US" altLang="ja-JP" dirty="0">
                <a:solidFill>
                  <a:srgbClr val="FF0000"/>
                </a:solidFill>
              </a:rPr>
              <a:t>(1) theoretical designing novel materials; and (2) research on developing new functional materials with conducting, catalytic, magnetic, ferroelectric, and optical properties. </a:t>
            </a:r>
            <a:r>
              <a:rPr lang="en-US" altLang="ja-JP" dirty="0"/>
              <a:t>The technical sessions will be made from invited speakers including key researchers from nationally-funded projects in the Pacific Rim and contributed papers.</a:t>
            </a:r>
            <a:endParaRPr lang="ja-JP" altLang="en-US" dirty="0"/>
          </a:p>
        </p:txBody>
      </p:sp>
    </p:spTree>
    <p:extLst>
      <p:ext uri="{BB962C8B-B14F-4D97-AF65-F5344CB8AC3E}">
        <p14:creationId xmlns:p14="http://schemas.microsoft.com/office/powerpoint/2010/main" val="2765809442"/>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TotalTime>
  <Words>386</Words>
  <Application>Microsoft Office PowerPoint</Application>
  <PresentationFormat>画面に合わせる (4:3)</PresentationFormat>
  <Paragraphs>17</Paragraphs>
  <Slides>3</Slides>
  <Notes>0</Notes>
  <HiddenSlides>0</HiddenSlides>
  <MMClips>0</MMClips>
  <ScaleCrop>false</ScaleCrop>
  <HeadingPairs>
    <vt:vector size="4" baseType="variant">
      <vt:variant>
        <vt:lpstr>テーマ</vt:lpstr>
      </vt:variant>
      <vt:variant>
        <vt:i4>1</vt:i4>
      </vt:variant>
      <vt:variant>
        <vt:lpstr>スライド タイトル</vt:lpstr>
      </vt:variant>
      <vt:variant>
        <vt:i4>3</vt:i4>
      </vt:variant>
    </vt:vector>
  </HeadingPairs>
  <TitlesOfParts>
    <vt:vector size="4" baseType="lpstr">
      <vt:lpstr>Office ​​テーマ</vt:lpstr>
      <vt:lpstr>PowerPoint プレゼンテーション</vt:lpstr>
      <vt:lpstr>Tentative list of Invited speaker</vt:lpstr>
      <vt:lpstr>Symposium Content</vt:lpstr>
    </vt:vector>
  </TitlesOfParts>
  <Company>東京工業大学</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hosono</dc:creator>
  <cp:lastModifiedBy>hosono</cp:lastModifiedBy>
  <cp:revision>10</cp:revision>
  <dcterms:created xsi:type="dcterms:W3CDTF">2015-02-25T01:09:36Z</dcterms:created>
  <dcterms:modified xsi:type="dcterms:W3CDTF">2015-03-02T22:25:31Z</dcterms:modified>
</cp:coreProperties>
</file>